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78" r:id="rId4"/>
    <p:sldId id="279" r:id="rId5"/>
    <p:sldId id="258" r:id="rId6"/>
    <p:sldId id="280" r:id="rId7"/>
    <p:sldId id="256" r:id="rId8"/>
    <p:sldId id="281" r:id="rId9"/>
    <p:sldId id="282" r:id="rId10"/>
    <p:sldId id="283" r:id="rId11"/>
    <p:sldId id="284" r:id="rId12"/>
    <p:sldId id="368" r:id="rId13"/>
    <p:sldId id="365" r:id="rId14"/>
    <p:sldId id="366" r:id="rId15"/>
    <p:sldId id="367" r:id="rId16"/>
    <p:sldId id="372" r:id="rId17"/>
    <p:sldId id="369" r:id="rId18"/>
    <p:sldId id="370" r:id="rId19"/>
    <p:sldId id="371" r:id="rId20"/>
    <p:sldId id="285" r:id="rId21"/>
    <p:sldId id="287" r:id="rId22"/>
    <p:sldId id="288" r:id="rId23"/>
    <p:sldId id="289" r:id="rId24"/>
    <p:sldId id="290" r:id="rId25"/>
    <p:sldId id="291" r:id="rId26"/>
    <p:sldId id="292" r:id="rId27"/>
    <p:sldId id="293" r:id="rId28"/>
    <p:sldId id="294" r:id="rId29"/>
    <p:sldId id="295" r:id="rId30"/>
    <p:sldId id="296" r:id="rId31"/>
    <p:sldId id="300" r:id="rId32"/>
    <p:sldId id="297" r:id="rId33"/>
    <p:sldId id="301" r:id="rId34"/>
    <p:sldId id="299"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5" r:id="rId86"/>
    <p:sldId id="358" r:id="rId87"/>
    <p:sldId id="359" r:id="rId88"/>
    <p:sldId id="360" r:id="rId89"/>
    <p:sldId id="361" r:id="rId90"/>
    <p:sldId id="362" r:id="rId91"/>
    <p:sldId id="363" r:id="rId92"/>
    <p:sldId id="36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9AAC-DCDC-AC94-0C04-063D59E322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7042D86-67C7-BCDC-7DFB-9ABC2F0F8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4D737F-A0EF-5057-5B9F-A8B823DBDEE8}"/>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5" name="Footer Placeholder 4">
            <a:extLst>
              <a:ext uri="{FF2B5EF4-FFF2-40B4-BE49-F238E27FC236}">
                <a16:creationId xmlns:a16="http://schemas.microsoft.com/office/drawing/2014/main" id="{014288E9-9490-9577-B472-7118111887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E2EF0B-68CD-8C43-A4BF-1538EB75873E}"/>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3451827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83D4-D3A8-C252-F894-D0EB87D4A3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050555-C962-E6C2-859E-639087ADEE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F161F3-08D6-0383-C22E-6971D674C3FE}"/>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5" name="Footer Placeholder 4">
            <a:extLst>
              <a:ext uri="{FF2B5EF4-FFF2-40B4-BE49-F238E27FC236}">
                <a16:creationId xmlns:a16="http://schemas.microsoft.com/office/drawing/2014/main" id="{65810047-F06F-E202-9532-95426C2949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BDAC86-6DD4-B3A1-3407-66B609103CFF}"/>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3752586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15A4AE-01B1-593C-54BB-3790908DAD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F887F7-2FE2-F5FA-5636-D1FABF85D5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1E0E2E-73DA-1505-AAD0-4AE524093DC4}"/>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5" name="Footer Placeholder 4">
            <a:extLst>
              <a:ext uri="{FF2B5EF4-FFF2-40B4-BE49-F238E27FC236}">
                <a16:creationId xmlns:a16="http://schemas.microsoft.com/office/drawing/2014/main" id="{7C225500-A208-35FC-8918-9417DABD63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EB77B0-A967-CE46-D493-E3FC6B841B9E}"/>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3454216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9501-492B-F428-D90B-E80147DC15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C4010C-AA41-A6C9-92A6-E9C58CE60F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6E331E-62A7-F138-BFDC-E254EB42189A}"/>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5" name="Footer Placeholder 4">
            <a:extLst>
              <a:ext uri="{FF2B5EF4-FFF2-40B4-BE49-F238E27FC236}">
                <a16:creationId xmlns:a16="http://schemas.microsoft.com/office/drawing/2014/main" id="{9E2F2E4E-00A2-94AB-9834-963A5CB353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2C14B4-7648-2C71-3955-44291619E17E}"/>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2765160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ABF-F549-4B6E-6AEB-646B822ED8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0F7A239-674B-F52D-BF19-DDA93A719F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B87501-27A8-249F-730F-0305416B839B}"/>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5" name="Footer Placeholder 4">
            <a:extLst>
              <a:ext uri="{FF2B5EF4-FFF2-40B4-BE49-F238E27FC236}">
                <a16:creationId xmlns:a16="http://schemas.microsoft.com/office/drawing/2014/main" id="{2D071EED-C5A7-7981-44C8-9AC9BB98A0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F2BBE6-9156-396F-89BD-51F2F296105E}"/>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4264065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6D31-5F39-C8A4-8A72-52DFF245A9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203917-1E4F-1A8C-9ABA-0CB2EFEB66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794A585-FB5A-7573-835A-D44E1893A4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F614BD-DB51-E0A1-ADD4-1CAE09A9F65E}"/>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6" name="Footer Placeholder 5">
            <a:extLst>
              <a:ext uri="{FF2B5EF4-FFF2-40B4-BE49-F238E27FC236}">
                <a16:creationId xmlns:a16="http://schemas.microsoft.com/office/drawing/2014/main" id="{97B45179-481F-E256-FF6D-356CB7EA4E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E05EED-47A1-E5ED-02D1-7C98E8693BDB}"/>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403596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FBB0-D031-3280-721C-95BAB5B5695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57C16E-0013-4373-98D8-7B80F873C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E749B0-E4D4-ABCC-1912-B2FD8C163C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FE01EA-709D-ECED-A6DD-E27F34C59E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1A9C08-7573-6550-4630-3F6EAF509F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C9D4D7-EDC0-3527-02F1-CFF57D4835EC}"/>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8" name="Footer Placeholder 7">
            <a:extLst>
              <a:ext uri="{FF2B5EF4-FFF2-40B4-BE49-F238E27FC236}">
                <a16:creationId xmlns:a16="http://schemas.microsoft.com/office/drawing/2014/main" id="{7EB5EAA4-3D9A-D027-7070-5D5A79EC9A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7250EE-B7D3-056A-D617-5F748164F42E}"/>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1049130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E366-7180-B509-F298-A6B060DD1A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02C7F35-26C7-5603-50AD-A229EE186D6C}"/>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4" name="Footer Placeholder 3">
            <a:extLst>
              <a:ext uri="{FF2B5EF4-FFF2-40B4-BE49-F238E27FC236}">
                <a16:creationId xmlns:a16="http://schemas.microsoft.com/office/drawing/2014/main" id="{30054D8B-1E55-8A7B-6EAE-A541F45751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76F1E3E-2362-0EB6-BD86-044DC0E0BD65}"/>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3005406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27C6C-6019-8AB1-9A89-B004D668D461}"/>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3" name="Footer Placeholder 2">
            <a:extLst>
              <a:ext uri="{FF2B5EF4-FFF2-40B4-BE49-F238E27FC236}">
                <a16:creationId xmlns:a16="http://schemas.microsoft.com/office/drawing/2014/main" id="{D038071A-88F8-6678-F13A-62814C0978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F9369F3-C76F-C0F4-E59B-24843833AB68}"/>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12486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8D9EC-A517-A2EA-A7E8-FFB67DF2BC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C1FCC3-7DAF-217A-4848-F35A73B60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ACE259-8914-B6C1-B0A4-3F615874C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1F2E25-86AA-132A-5506-D3F6599A337B}"/>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6" name="Footer Placeholder 5">
            <a:extLst>
              <a:ext uri="{FF2B5EF4-FFF2-40B4-BE49-F238E27FC236}">
                <a16:creationId xmlns:a16="http://schemas.microsoft.com/office/drawing/2014/main" id="{A789C35F-D2ED-6DA3-985C-FCC90F82A1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86EEBB-3DEF-54F3-C57B-2129B6194F9D}"/>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1947051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6997-C660-9486-9CAE-553976C860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A645CF-5408-41C5-F039-CAC70DA2EA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D756ED6-517E-5235-9168-E597AE703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CA607-D48A-BBB7-1C58-3302CDE26A7F}"/>
              </a:ext>
            </a:extLst>
          </p:cNvPr>
          <p:cNvSpPr>
            <a:spLocks noGrp="1"/>
          </p:cNvSpPr>
          <p:nvPr>
            <p:ph type="dt" sz="half" idx="10"/>
          </p:nvPr>
        </p:nvSpPr>
        <p:spPr/>
        <p:txBody>
          <a:bodyPr/>
          <a:lstStyle/>
          <a:p>
            <a:fld id="{0FBBBAAB-3E30-46B9-B715-AF8E31734B70}" type="datetimeFigureOut">
              <a:rPr lang="en-IN" smtClean="0"/>
              <a:t>10-12-2022</a:t>
            </a:fld>
            <a:endParaRPr lang="en-IN"/>
          </a:p>
        </p:txBody>
      </p:sp>
      <p:sp>
        <p:nvSpPr>
          <p:cNvPr id="6" name="Footer Placeholder 5">
            <a:extLst>
              <a:ext uri="{FF2B5EF4-FFF2-40B4-BE49-F238E27FC236}">
                <a16:creationId xmlns:a16="http://schemas.microsoft.com/office/drawing/2014/main" id="{4AF82609-08D5-AE2D-57F7-E0FA97A62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1202BB-9BB2-8A12-DBF1-D5C4B80E3325}"/>
              </a:ext>
            </a:extLst>
          </p:cNvPr>
          <p:cNvSpPr>
            <a:spLocks noGrp="1"/>
          </p:cNvSpPr>
          <p:nvPr>
            <p:ph type="sldNum" sz="quarter" idx="12"/>
          </p:nvPr>
        </p:nvSpPr>
        <p:spPr/>
        <p:txBody>
          <a:bodyPr/>
          <a:lstStyle/>
          <a:p>
            <a:fld id="{D06B6C17-86D5-4C07-9FE2-831528A495A2}" type="slidenum">
              <a:rPr lang="en-IN" smtClean="0"/>
              <a:t>‹#›</a:t>
            </a:fld>
            <a:endParaRPr lang="en-IN"/>
          </a:p>
        </p:txBody>
      </p:sp>
    </p:spTree>
    <p:extLst>
      <p:ext uri="{BB962C8B-B14F-4D97-AF65-F5344CB8AC3E}">
        <p14:creationId xmlns:p14="http://schemas.microsoft.com/office/powerpoint/2010/main" val="72210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17FF8-B12D-77DB-AF49-BE5DBA5FA6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A4CDFC-203B-E7C5-E44E-D4C9E94F5A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D0948E-E6E5-EB9D-DE60-AA3175083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BBAAB-3E30-46B9-B715-AF8E31734B70}" type="datetimeFigureOut">
              <a:rPr lang="en-IN" smtClean="0"/>
              <a:t>10-12-2022</a:t>
            </a:fld>
            <a:endParaRPr lang="en-IN"/>
          </a:p>
        </p:txBody>
      </p:sp>
      <p:sp>
        <p:nvSpPr>
          <p:cNvPr id="5" name="Footer Placeholder 4">
            <a:extLst>
              <a:ext uri="{FF2B5EF4-FFF2-40B4-BE49-F238E27FC236}">
                <a16:creationId xmlns:a16="http://schemas.microsoft.com/office/drawing/2014/main" id="{DD1330CA-A528-55C7-EF66-E5342A05A4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CF22685-D087-032B-51C8-FA672490DA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B6C17-86D5-4C07-9FE2-831528A495A2}" type="slidenum">
              <a:rPr lang="en-IN" smtClean="0"/>
              <a:t>‹#›</a:t>
            </a:fld>
            <a:endParaRPr lang="en-IN"/>
          </a:p>
        </p:txBody>
      </p:sp>
    </p:spTree>
    <p:extLst>
      <p:ext uri="{BB962C8B-B14F-4D97-AF65-F5344CB8AC3E}">
        <p14:creationId xmlns:p14="http://schemas.microsoft.com/office/powerpoint/2010/main" val="104678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50" y="0"/>
            <a:ext cx="7286670" cy="2547257"/>
          </a:xfrm>
          <a:prstGeom prst="rect">
            <a:avLst/>
          </a:prstGeom>
        </p:spPr>
      </p:pic>
      <p:sp>
        <p:nvSpPr>
          <p:cNvPr id="3" name="TextBox 3"/>
          <p:cNvSpPr txBox="1"/>
          <p:nvPr/>
        </p:nvSpPr>
        <p:spPr>
          <a:xfrm>
            <a:off x="851794" y="156705"/>
            <a:ext cx="5944146" cy="4893647"/>
          </a:xfrm>
          <a:prstGeom prst="rect">
            <a:avLst/>
          </a:prstGeom>
        </p:spPr>
        <p:txBody>
          <a:bodyPr lIns="0" tIns="0" rIns="0" bIns="0" rtlCol="0" anchor="t">
            <a:spAutoFit/>
          </a:bodyPr>
          <a:lstStyle/>
          <a:p>
            <a:r>
              <a:rPr lang="en-US" sz="6600" dirty="0">
                <a:solidFill>
                  <a:srgbClr val="191919"/>
                </a:solidFill>
                <a:latin typeface="Amatic SC"/>
              </a:rPr>
              <a:t>Milk and dairy products management system</a:t>
            </a:r>
          </a:p>
          <a:p>
            <a:endParaRPr lang="en-US" sz="6600" dirty="0">
              <a:solidFill>
                <a:srgbClr val="191919"/>
              </a:solidFill>
              <a:latin typeface="Amatic SC"/>
            </a:endParaRPr>
          </a:p>
          <a:p>
            <a:r>
              <a:rPr lang="en-US" sz="4000" dirty="0">
                <a:solidFill>
                  <a:srgbClr val="191919"/>
                </a:solidFill>
                <a:latin typeface="Amatic SC"/>
              </a:rPr>
              <a:t>DHARSHINI R</a:t>
            </a:r>
          </a:p>
          <a:p>
            <a:r>
              <a:rPr lang="en-US" sz="4000" dirty="0">
                <a:solidFill>
                  <a:srgbClr val="191919"/>
                </a:solidFill>
                <a:latin typeface="Amatic SC"/>
              </a:rPr>
              <a:t>SANDHIYA DEVI B</a:t>
            </a:r>
          </a:p>
          <a:p>
            <a:r>
              <a:rPr lang="en-US" sz="4000" dirty="0">
                <a:solidFill>
                  <a:srgbClr val="191919"/>
                </a:solidFill>
                <a:latin typeface="Amatic SC"/>
              </a:rPr>
              <a:t>SHRI SUBIKSHA S 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1C9AFC-1BB1-BE9B-167C-6D0FB5939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35" y="3333365"/>
            <a:ext cx="10468947" cy="3170071"/>
          </a:xfrm>
          <a:prstGeom prst="rect">
            <a:avLst/>
          </a:prstGeom>
        </p:spPr>
      </p:pic>
      <p:pic>
        <p:nvPicPr>
          <p:cNvPr id="5" name="Picture 4">
            <a:extLst>
              <a:ext uri="{FF2B5EF4-FFF2-40B4-BE49-F238E27FC236}">
                <a16:creationId xmlns:a16="http://schemas.microsoft.com/office/drawing/2014/main" id="{CB8D139A-55DA-2DAF-B962-072A1F277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959" y="354564"/>
            <a:ext cx="6615403" cy="2625825"/>
          </a:xfrm>
          <a:prstGeom prst="rect">
            <a:avLst/>
          </a:prstGeom>
        </p:spPr>
      </p:pic>
    </p:spTree>
    <p:extLst>
      <p:ext uri="{BB962C8B-B14F-4D97-AF65-F5344CB8AC3E}">
        <p14:creationId xmlns:p14="http://schemas.microsoft.com/office/powerpoint/2010/main" val="3432580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7A9572-7CE9-562A-DAA6-54B990766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398" y="717132"/>
            <a:ext cx="10501270" cy="1859441"/>
          </a:xfrm>
          <a:prstGeom prst="rect">
            <a:avLst/>
          </a:prstGeom>
        </p:spPr>
      </p:pic>
      <p:pic>
        <p:nvPicPr>
          <p:cNvPr id="4" name="Picture 3">
            <a:extLst>
              <a:ext uri="{FF2B5EF4-FFF2-40B4-BE49-F238E27FC236}">
                <a16:creationId xmlns:a16="http://schemas.microsoft.com/office/drawing/2014/main" id="{D90798C7-E960-2510-117B-719EEEFB2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094" y="3475654"/>
            <a:ext cx="10394581" cy="2324301"/>
          </a:xfrm>
          <a:prstGeom prst="rect">
            <a:avLst/>
          </a:prstGeom>
        </p:spPr>
      </p:pic>
    </p:spTree>
    <p:extLst>
      <p:ext uri="{BB962C8B-B14F-4D97-AF65-F5344CB8AC3E}">
        <p14:creationId xmlns:p14="http://schemas.microsoft.com/office/powerpoint/2010/main" val="387307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B363E-F35F-5DF8-9F85-C240D94CA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51" y="110202"/>
            <a:ext cx="7117697" cy="6637595"/>
          </a:xfrm>
          <a:prstGeom prst="rect">
            <a:avLst/>
          </a:prstGeom>
        </p:spPr>
      </p:pic>
    </p:spTree>
    <p:extLst>
      <p:ext uri="{BB962C8B-B14F-4D97-AF65-F5344CB8AC3E}">
        <p14:creationId xmlns:p14="http://schemas.microsoft.com/office/powerpoint/2010/main" val="3296269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FDC87-C8AB-FA0B-D2A5-EC8473A8C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55" y="643648"/>
            <a:ext cx="10729890" cy="5570703"/>
          </a:xfrm>
          <a:prstGeom prst="rect">
            <a:avLst/>
          </a:prstGeom>
        </p:spPr>
      </p:pic>
    </p:spTree>
    <p:extLst>
      <p:ext uri="{BB962C8B-B14F-4D97-AF65-F5344CB8AC3E}">
        <p14:creationId xmlns:p14="http://schemas.microsoft.com/office/powerpoint/2010/main" val="857466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173F3-5EBC-FFE0-2C03-A4924951B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000" y="232133"/>
            <a:ext cx="9000000" cy="6393734"/>
          </a:xfrm>
          <a:prstGeom prst="rect">
            <a:avLst/>
          </a:prstGeom>
        </p:spPr>
      </p:pic>
    </p:spTree>
    <p:extLst>
      <p:ext uri="{BB962C8B-B14F-4D97-AF65-F5344CB8AC3E}">
        <p14:creationId xmlns:p14="http://schemas.microsoft.com/office/powerpoint/2010/main" val="659922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7A4E1-C8D5-8807-9AC0-F9E1BE642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101" y="91151"/>
            <a:ext cx="7597798" cy="6675698"/>
          </a:xfrm>
          <a:prstGeom prst="rect">
            <a:avLst/>
          </a:prstGeom>
        </p:spPr>
      </p:pic>
    </p:spTree>
    <p:extLst>
      <p:ext uri="{BB962C8B-B14F-4D97-AF65-F5344CB8AC3E}">
        <p14:creationId xmlns:p14="http://schemas.microsoft.com/office/powerpoint/2010/main" val="483862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25EC3-2F0B-96D2-26BD-C78523163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0" y="1325697"/>
            <a:ext cx="11309060" cy="4206605"/>
          </a:xfrm>
          <a:prstGeom prst="rect">
            <a:avLst/>
          </a:prstGeom>
        </p:spPr>
      </p:pic>
    </p:spTree>
    <p:extLst>
      <p:ext uri="{BB962C8B-B14F-4D97-AF65-F5344CB8AC3E}">
        <p14:creationId xmlns:p14="http://schemas.microsoft.com/office/powerpoint/2010/main" val="272639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D85FC8-887D-1723-0D4F-22D2B8850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570" y="197840"/>
            <a:ext cx="9906859" cy="6462320"/>
          </a:xfrm>
          <a:prstGeom prst="rect">
            <a:avLst/>
          </a:prstGeom>
        </p:spPr>
      </p:pic>
    </p:spTree>
    <p:extLst>
      <p:ext uri="{BB962C8B-B14F-4D97-AF65-F5344CB8AC3E}">
        <p14:creationId xmlns:p14="http://schemas.microsoft.com/office/powerpoint/2010/main" val="3693973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C5BC1-2636-62EC-71A4-69B4ED202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1186"/>
            <a:ext cx="12192000" cy="5115627"/>
          </a:xfrm>
          <a:prstGeom prst="rect">
            <a:avLst/>
          </a:prstGeom>
        </p:spPr>
      </p:pic>
    </p:spTree>
    <p:extLst>
      <p:ext uri="{BB962C8B-B14F-4D97-AF65-F5344CB8AC3E}">
        <p14:creationId xmlns:p14="http://schemas.microsoft.com/office/powerpoint/2010/main" val="3541235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931E6-9639-CFA2-997E-37BCF1087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018" y="262615"/>
            <a:ext cx="9281964" cy="6332769"/>
          </a:xfrm>
          <a:prstGeom prst="rect">
            <a:avLst/>
          </a:prstGeom>
        </p:spPr>
      </p:pic>
    </p:spTree>
    <p:extLst>
      <p:ext uri="{BB962C8B-B14F-4D97-AF65-F5344CB8AC3E}">
        <p14:creationId xmlns:p14="http://schemas.microsoft.com/office/powerpoint/2010/main" val="240151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607349" y="691299"/>
            <a:ext cx="7734005" cy="1161728"/>
          </a:xfrm>
          <a:prstGeom prst="rect">
            <a:avLst/>
          </a:prstGeom>
        </p:spPr>
        <p:txBody>
          <a:bodyPr lIns="0" tIns="0" rIns="0" bIns="0" rtlCol="0" anchor="t">
            <a:spAutoFit/>
          </a:bodyPr>
          <a:lstStyle/>
          <a:p>
            <a:pPr>
              <a:lnSpc>
                <a:spcPts val="10400"/>
              </a:lnSpc>
              <a:spcBef>
                <a:spcPct val="0"/>
              </a:spcBef>
            </a:pPr>
            <a:r>
              <a:rPr lang="en-US" sz="5400" b="1" spc="-300" dirty="0">
                <a:solidFill>
                  <a:srgbClr val="191919"/>
                </a:solidFill>
                <a:latin typeface="Amatic SC"/>
              </a:rPr>
              <a:t>CONTENTS</a:t>
            </a:r>
          </a:p>
        </p:txBody>
      </p:sp>
      <p:grpSp>
        <p:nvGrpSpPr>
          <p:cNvPr id="7" name="Group 7"/>
          <p:cNvGrpSpPr/>
          <p:nvPr/>
        </p:nvGrpSpPr>
        <p:grpSpPr>
          <a:xfrm>
            <a:off x="380663" y="2034864"/>
            <a:ext cx="6409534" cy="4154984"/>
            <a:chOff x="-610274" y="-1939630"/>
            <a:chExt cx="12819068" cy="8309968"/>
          </a:xfrm>
        </p:grpSpPr>
        <p:sp>
          <p:nvSpPr>
            <p:cNvPr id="8" name="TextBox 8"/>
            <p:cNvSpPr txBox="1"/>
            <p:nvPr/>
          </p:nvSpPr>
          <p:spPr>
            <a:xfrm>
              <a:off x="0" y="0"/>
              <a:ext cx="12208794" cy="923330"/>
            </a:xfrm>
            <a:prstGeom prst="rect">
              <a:avLst/>
            </a:prstGeom>
          </p:spPr>
          <p:txBody>
            <a:bodyPr lIns="0" tIns="0" rIns="0" bIns="0" rtlCol="0" anchor="t">
              <a:spAutoFit/>
            </a:bodyPr>
            <a:lstStyle/>
            <a:p>
              <a:pPr marL="323866" lvl="1">
                <a:lnSpc>
                  <a:spcPts val="3600"/>
                </a:lnSpc>
              </a:pPr>
              <a:endParaRPr lang="en-US" sz="3000" dirty="0">
                <a:solidFill>
                  <a:srgbClr val="191919"/>
                </a:solidFill>
                <a:latin typeface="Pangolin"/>
              </a:endParaRPr>
            </a:p>
          </p:txBody>
        </p:sp>
        <p:sp>
          <p:nvSpPr>
            <p:cNvPr id="9" name="TextBox 9"/>
            <p:cNvSpPr txBox="1"/>
            <p:nvPr/>
          </p:nvSpPr>
          <p:spPr>
            <a:xfrm>
              <a:off x="-610274" y="-1939630"/>
              <a:ext cx="12208794" cy="8309968"/>
            </a:xfrm>
            <a:prstGeom prst="rect">
              <a:avLst/>
            </a:prstGeom>
          </p:spPr>
          <p:txBody>
            <a:bodyPr lIns="0" tIns="0" rIns="0" bIns="0" rtlCol="0" anchor="t">
              <a:spAutoFit/>
            </a:bodyPr>
            <a:lstStyle/>
            <a:p>
              <a:pPr marL="781066" lvl="1" indent="-457200">
                <a:lnSpc>
                  <a:spcPts val="3600"/>
                </a:lnSpc>
                <a:buFont typeface="Arial" panose="020B0604020202020204" pitchFamily="34" charset="0"/>
                <a:buChar char="•"/>
              </a:pPr>
              <a:r>
                <a:rPr lang="en-US" sz="3000" dirty="0">
                  <a:solidFill>
                    <a:srgbClr val="191919"/>
                  </a:solidFill>
                  <a:latin typeface="Pangolin"/>
                </a:rPr>
                <a:t>INTRODUCTION</a:t>
              </a:r>
            </a:p>
            <a:p>
              <a:pPr marL="781066" lvl="1" indent="-457200">
                <a:lnSpc>
                  <a:spcPts val="3600"/>
                </a:lnSpc>
                <a:buFont typeface="Arial" panose="020B0604020202020204" pitchFamily="34" charset="0"/>
                <a:buChar char="•"/>
              </a:pPr>
              <a:r>
                <a:rPr lang="en-US" sz="3000" dirty="0">
                  <a:solidFill>
                    <a:srgbClr val="191919"/>
                  </a:solidFill>
                  <a:latin typeface="Pangolin"/>
                </a:rPr>
                <a:t>PROBLEM STATEMENT</a:t>
              </a:r>
            </a:p>
            <a:p>
              <a:pPr marL="781066" lvl="1" indent="-457200">
                <a:lnSpc>
                  <a:spcPts val="3600"/>
                </a:lnSpc>
                <a:buFont typeface="Arial" panose="020B0604020202020204" pitchFamily="34" charset="0"/>
                <a:buChar char="•"/>
              </a:pPr>
              <a:r>
                <a:rPr lang="en-US" sz="3000" dirty="0">
                  <a:solidFill>
                    <a:srgbClr val="191919"/>
                  </a:solidFill>
                  <a:latin typeface="Pangolin"/>
                </a:rPr>
                <a:t>SYSTEM REQUIREMENTS</a:t>
              </a:r>
            </a:p>
            <a:p>
              <a:pPr marL="781066" lvl="1" indent="-457200">
                <a:lnSpc>
                  <a:spcPts val="3600"/>
                </a:lnSpc>
                <a:buFont typeface="Arial" panose="020B0604020202020204" pitchFamily="34" charset="0"/>
                <a:buChar char="•"/>
              </a:pPr>
              <a:r>
                <a:rPr lang="en-US" sz="3000" dirty="0">
                  <a:solidFill>
                    <a:srgbClr val="191919"/>
                  </a:solidFill>
                  <a:latin typeface="Pangolin"/>
                </a:rPr>
                <a:t>ER DIAGRAM</a:t>
              </a:r>
            </a:p>
            <a:p>
              <a:pPr marL="781066" lvl="1" indent="-457200">
                <a:lnSpc>
                  <a:spcPts val="3600"/>
                </a:lnSpc>
                <a:buFont typeface="Arial" panose="020B0604020202020204" pitchFamily="34" charset="0"/>
                <a:buChar char="•"/>
              </a:pPr>
              <a:r>
                <a:rPr lang="en-US" sz="3000" dirty="0">
                  <a:solidFill>
                    <a:srgbClr val="191919"/>
                  </a:solidFill>
                  <a:latin typeface="Pangolin"/>
                </a:rPr>
                <a:t>SCHEMA DESIGN</a:t>
              </a:r>
            </a:p>
            <a:p>
              <a:pPr marL="781066" lvl="1" indent="-457200">
                <a:lnSpc>
                  <a:spcPts val="3600"/>
                </a:lnSpc>
                <a:buFont typeface="Arial" panose="020B0604020202020204" pitchFamily="34" charset="0"/>
                <a:buChar char="•"/>
              </a:pPr>
              <a:r>
                <a:rPr lang="en-US" sz="3000">
                  <a:solidFill>
                    <a:srgbClr val="191919"/>
                  </a:solidFill>
                  <a:latin typeface="Pangolin"/>
                </a:rPr>
                <a:t>DATABASE </a:t>
              </a:r>
              <a:r>
                <a:rPr lang="en-US" sz="3000" dirty="0">
                  <a:solidFill>
                    <a:srgbClr val="191919"/>
                  </a:solidFill>
                  <a:latin typeface="Pangolin"/>
                </a:rPr>
                <a:t>QUERIES</a:t>
              </a:r>
            </a:p>
            <a:p>
              <a:pPr marL="781066" lvl="1" indent="-457200">
                <a:lnSpc>
                  <a:spcPts val="3600"/>
                </a:lnSpc>
                <a:buFont typeface="Arial" panose="020B0604020202020204" pitchFamily="34" charset="0"/>
                <a:buChar char="•"/>
              </a:pPr>
              <a:r>
                <a:rPr lang="en-US" sz="3000" dirty="0">
                  <a:solidFill>
                    <a:srgbClr val="191919"/>
                  </a:solidFill>
                  <a:latin typeface="Pangolin"/>
                </a:rPr>
                <a:t>SOURCE CODE EXPLANATION</a:t>
              </a:r>
            </a:p>
            <a:p>
              <a:pPr marL="781066" lvl="1" indent="-457200">
                <a:lnSpc>
                  <a:spcPts val="3600"/>
                </a:lnSpc>
                <a:buFont typeface="Arial" panose="020B0604020202020204" pitchFamily="34" charset="0"/>
                <a:buChar char="•"/>
              </a:pPr>
              <a:r>
                <a:rPr lang="en-US" sz="3000" dirty="0">
                  <a:solidFill>
                    <a:srgbClr val="191919"/>
                  </a:solidFill>
                  <a:latin typeface="Pangolin"/>
                </a:rPr>
                <a:t>OUTPUT</a:t>
              </a:r>
            </a:p>
            <a:p>
              <a:pPr marL="781066" lvl="1" indent="-457200">
                <a:lnSpc>
                  <a:spcPts val="3600"/>
                </a:lnSpc>
                <a:buFont typeface="Arial" panose="020B0604020202020204" pitchFamily="34" charset="0"/>
                <a:buChar char="•"/>
              </a:pPr>
              <a:endParaRPr lang="en-US" sz="3000" dirty="0">
                <a:solidFill>
                  <a:srgbClr val="191919"/>
                </a:solidFill>
                <a:latin typeface="Pangolin"/>
              </a:endParaRPr>
            </a:p>
          </p:txBody>
        </p:sp>
        <p:sp>
          <p:nvSpPr>
            <p:cNvPr id="10" name="TextBox 10"/>
            <p:cNvSpPr txBox="1"/>
            <p:nvPr/>
          </p:nvSpPr>
          <p:spPr>
            <a:xfrm>
              <a:off x="0" y="1070258"/>
              <a:ext cx="12208794" cy="923330"/>
            </a:xfrm>
            <a:prstGeom prst="rect">
              <a:avLst/>
            </a:prstGeom>
          </p:spPr>
          <p:txBody>
            <a:bodyPr lIns="0" tIns="0" rIns="0" bIns="0" rtlCol="0" anchor="t">
              <a:spAutoFit/>
            </a:bodyPr>
            <a:lstStyle/>
            <a:p>
              <a:pPr marL="323866" lvl="1">
                <a:lnSpc>
                  <a:spcPts val="3600"/>
                </a:lnSpc>
              </a:pPr>
              <a:endParaRPr lang="en-US" sz="3000" dirty="0">
                <a:solidFill>
                  <a:srgbClr val="191919"/>
                </a:solidFill>
                <a:latin typeface="Pangolin"/>
              </a:endParaRPr>
            </a:p>
          </p:txBody>
        </p:sp>
        <p:sp>
          <p:nvSpPr>
            <p:cNvPr id="11" name="TextBox 11"/>
            <p:cNvSpPr txBox="1"/>
            <p:nvPr/>
          </p:nvSpPr>
          <p:spPr>
            <a:xfrm>
              <a:off x="0" y="2200558"/>
              <a:ext cx="12208794" cy="923330"/>
            </a:xfrm>
            <a:prstGeom prst="rect">
              <a:avLst/>
            </a:prstGeom>
          </p:spPr>
          <p:txBody>
            <a:bodyPr lIns="0" tIns="0" rIns="0" bIns="0" rtlCol="0" anchor="t">
              <a:spAutoFit/>
            </a:bodyPr>
            <a:lstStyle/>
            <a:p>
              <a:pPr marL="781066" lvl="2">
                <a:lnSpc>
                  <a:spcPts val="3600"/>
                </a:lnSpc>
              </a:pPr>
              <a:endParaRPr lang="en-US" sz="3000" dirty="0">
                <a:solidFill>
                  <a:srgbClr val="191919"/>
                </a:solidFill>
                <a:latin typeface="Pangolin"/>
              </a:endParaRPr>
            </a:p>
          </p:txBody>
        </p:sp>
        <p:sp>
          <p:nvSpPr>
            <p:cNvPr id="12" name="TextBox 12"/>
            <p:cNvSpPr txBox="1"/>
            <p:nvPr/>
          </p:nvSpPr>
          <p:spPr>
            <a:xfrm>
              <a:off x="0" y="4454808"/>
              <a:ext cx="12208794" cy="923330"/>
            </a:xfrm>
            <a:prstGeom prst="rect">
              <a:avLst/>
            </a:prstGeom>
          </p:spPr>
          <p:txBody>
            <a:bodyPr lIns="0" tIns="0" rIns="0" bIns="0" rtlCol="0" anchor="t">
              <a:spAutoFit/>
            </a:bodyPr>
            <a:lstStyle/>
            <a:p>
              <a:pPr marL="323866" lvl="1">
                <a:lnSpc>
                  <a:spcPts val="3600"/>
                </a:lnSpc>
              </a:pPr>
              <a:endParaRPr lang="en-US" sz="3000" dirty="0">
                <a:solidFill>
                  <a:srgbClr val="191919"/>
                </a:solidFill>
                <a:latin typeface="Pangolin"/>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93386-4899-08A6-5387-6AA8AFE1D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684" y="228322"/>
            <a:ext cx="6134632" cy="6401355"/>
          </a:xfrm>
          <a:prstGeom prst="rect">
            <a:avLst/>
          </a:prstGeom>
        </p:spPr>
      </p:pic>
    </p:spTree>
    <p:extLst>
      <p:ext uri="{BB962C8B-B14F-4D97-AF65-F5344CB8AC3E}">
        <p14:creationId xmlns:p14="http://schemas.microsoft.com/office/powerpoint/2010/main" val="3049050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F4EA9A-6383-F0F5-BE78-798B97AE7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 y="180975"/>
            <a:ext cx="10748866" cy="6496050"/>
          </a:xfrm>
          <a:prstGeom prst="rect">
            <a:avLst/>
          </a:prstGeom>
        </p:spPr>
      </p:pic>
    </p:spTree>
    <p:extLst>
      <p:ext uri="{BB962C8B-B14F-4D97-AF65-F5344CB8AC3E}">
        <p14:creationId xmlns:p14="http://schemas.microsoft.com/office/powerpoint/2010/main" val="125976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286A0-8DF0-8CDE-9A96-0B3DDB957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20" y="206375"/>
            <a:ext cx="10916817" cy="6445250"/>
          </a:xfrm>
          <a:prstGeom prst="rect">
            <a:avLst/>
          </a:prstGeom>
        </p:spPr>
      </p:pic>
    </p:spTree>
    <p:extLst>
      <p:ext uri="{BB962C8B-B14F-4D97-AF65-F5344CB8AC3E}">
        <p14:creationId xmlns:p14="http://schemas.microsoft.com/office/powerpoint/2010/main" val="2606339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260472-671F-A6DF-B8B9-37ABB4386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860" y="209550"/>
            <a:ext cx="11299373" cy="6438900"/>
          </a:xfrm>
          <a:prstGeom prst="rect">
            <a:avLst/>
          </a:prstGeom>
        </p:spPr>
      </p:pic>
    </p:spTree>
    <p:extLst>
      <p:ext uri="{BB962C8B-B14F-4D97-AF65-F5344CB8AC3E}">
        <p14:creationId xmlns:p14="http://schemas.microsoft.com/office/powerpoint/2010/main" val="2769535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A2834-F9BD-B42B-B580-99F195DD1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32" y="204695"/>
            <a:ext cx="11196735" cy="6448609"/>
          </a:xfrm>
          <a:prstGeom prst="rect">
            <a:avLst/>
          </a:prstGeom>
        </p:spPr>
      </p:pic>
    </p:spTree>
    <p:extLst>
      <p:ext uri="{BB962C8B-B14F-4D97-AF65-F5344CB8AC3E}">
        <p14:creationId xmlns:p14="http://schemas.microsoft.com/office/powerpoint/2010/main" val="2227363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A0439-715F-091E-D92B-CFF4624E3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01" y="125769"/>
            <a:ext cx="11243389" cy="6419850"/>
          </a:xfrm>
          <a:prstGeom prst="rect">
            <a:avLst/>
          </a:prstGeom>
        </p:spPr>
      </p:pic>
    </p:spTree>
    <p:extLst>
      <p:ext uri="{BB962C8B-B14F-4D97-AF65-F5344CB8AC3E}">
        <p14:creationId xmlns:p14="http://schemas.microsoft.com/office/powerpoint/2010/main" val="246794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6CCD6-D220-2EEF-A820-DBBABAB68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39" y="201332"/>
            <a:ext cx="10935478" cy="6455336"/>
          </a:xfrm>
          <a:prstGeom prst="rect">
            <a:avLst/>
          </a:prstGeom>
        </p:spPr>
      </p:pic>
    </p:spTree>
    <p:extLst>
      <p:ext uri="{BB962C8B-B14F-4D97-AF65-F5344CB8AC3E}">
        <p14:creationId xmlns:p14="http://schemas.microsoft.com/office/powerpoint/2010/main" val="2576767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D9FF2-4708-EDC2-CA3C-94253C237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5" y="206375"/>
            <a:ext cx="11019454" cy="6445250"/>
          </a:xfrm>
          <a:prstGeom prst="rect">
            <a:avLst/>
          </a:prstGeom>
        </p:spPr>
      </p:pic>
    </p:spTree>
    <p:extLst>
      <p:ext uri="{BB962C8B-B14F-4D97-AF65-F5344CB8AC3E}">
        <p14:creationId xmlns:p14="http://schemas.microsoft.com/office/powerpoint/2010/main" val="4253376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932C65-CC38-CCE7-39C9-BD3C5B5C5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184" y="187325"/>
            <a:ext cx="10832840" cy="6483350"/>
          </a:xfrm>
          <a:prstGeom prst="rect">
            <a:avLst/>
          </a:prstGeom>
        </p:spPr>
      </p:pic>
    </p:spTree>
    <p:extLst>
      <p:ext uri="{BB962C8B-B14F-4D97-AF65-F5344CB8AC3E}">
        <p14:creationId xmlns:p14="http://schemas.microsoft.com/office/powerpoint/2010/main" val="1426771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018EA-5861-A71E-5207-AC010F552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208" y="215555"/>
            <a:ext cx="11252719" cy="6426889"/>
          </a:xfrm>
          <a:prstGeom prst="rect">
            <a:avLst/>
          </a:prstGeom>
        </p:spPr>
      </p:pic>
    </p:spTree>
    <p:extLst>
      <p:ext uri="{BB962C8B-B14F-4D97-AF65-F5344CB8AC3E}">
        <p14:creationId xmlns:p14="http://schemas.microsoft.com/office/powerpoint/2010/main" val="54810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00" y="1796003"/>
            <a:ext cx="11905863" cy="4844734"/>
          </a:xfrm>
          <a:prstGeom prst="rect">
            <a:avLst/>
          </a:prstGeom>
        </p:spPr>
      </p:pic>
      <p:sp>
        <p:nvSpPr>
          <p:cNvPr id="5" name="TextBox 5"/>
          <p:cNvSpPr txBox="1"/>
          <p:nvPr/>
        </p:nvSpPr>
        <p:spPr>
          <a:xfrm>
            <a:off x="-63653" y="217263"/>
            <a:ext cx="6097585" cy="1231106"/>
          </a:xfrm>
          <a:prstGeom prst="rect">
            <a:avLst/>
          </a:prstGeom>
        </p:spPr>
        <p:txBody>
          <a:bodyPr lIns="0" tIns="0" rIns="0" bIns="0" rtlCol="0" anchor="t">
            <a:spAutoFit/>
          </a:bodyPr>
          <a:lstStyle/>
          <a:p>
            <a:pPr algn="ctr">
              <a:lnSpc>
                <a:spcPts val="9600"/>
              </a:lnSpc>
            </a:pPr>
            <a:r>
              <a:rPr lang="en-US" sz="8000" dirty="0">
                <a:solidFill>
                  <a:srgbClr val="191919"/>
                </a:solidFill>
                <a:latin typeface="Amatic SC"/>
              </a:rPr>
              <a:t>INTRODUCTION</a:t>
            </a:r>
          </a:p>
        </p:txBody>
      </p:sp>
      <p:sp>
        <p:nvSpPr>
          <p:cNvPr id="6" name="TextBox 6"/>
          <p:cNvSpPr txBox="1"/>
          <p:nvPr/>
        </p:nvSpPr>
        <p:spPr>
          <a:xfrm>
            <a:off x="1438605" y="2071628"/>
            <a:ext cx="9769151" cy="4293483"/>
          </a:xfrm>
          <a:prstGeom prst="rect">
            <a:avLst/>
          </a:prstGeom>
        </p:spPr>
        <p:txBody>
          <a:bodyPr wrap="square" lIns="0" tIns="0" rIns="0" bIns="0" rtlCol="0" anchor="t">
            <a:spAutoFit/>
          </a:bodyPr>
          <a:lstStyle/>
          <a:p>
            <a:pPr marL="1917700" algn="just">
              <a:lnSpc>
                <a:spcPct val="150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Dairy management system is  developed  taking  into</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dirty="0">
                <a:effectLst/>
                <a:latin typeface="Times New Roman" panose="02020603050405020304" pitchFamily="18" charset="0"/>
                <a:ea typeface="Calibri" panose="020F0502020204030204" pitchFamily="34" charset="0"/>
                <a:cs typeface="Times New Roman" panose="02020603050405020304" pitchFamily="18" charset="0"/>
              </a:rPr>
              <a:t>considerations the failures of the current system which is done manually and aims at converting the failures to success. The system includes number of quantity of dairy products for each day , the livestock system which provides the raw-materials , the administrator details who maintains the system , the user details who buy the dairy products and worker details who works in the system for maintenance and effective diagnosis of disease for the livestock. The system aids in automating the manual work of writing  by the administrator and all the related work, by integrating all the work through a centralized computer. This helps in eliminating all the manual work of recording all the data in the dairy farm by the administrator to a large extend hence a timely and speedier recording of information can be done by the administrator. The system also aims at computerizing the process of selling the dairy farm products e.g. milk, butter etc. so that it is done online. This helps in eliminating the process of manual calculation for  billing  up the products cost and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updation</a:t>
            </a:r>
            <a:r>
              <a:rPr lang="en-IN" dirty="0">
                <a:effectLst/>
                <a:latin typeface="Times New Roman" panose="02020603050405020304" pitchFamily="18" charset="0"/>
                <a:ea typeface="Calibri" panose="020F0502020204030204" pitchFamily="34" charset="0"/>
                <a:cs typeface="Times New Roman" panose="02020603050405020304" pitchFamily="18" charset="0"/>
              </a:rPr>
              <a:t> of products to display to the user who buys the products. The Dairy Management System allows easy access to key information on each worker in the farm, or the whole worker thereby fostering an increase in efficiency. The Dairy Management Software was developed in consultation with dairy customers(users), owner(admin) and workers</a:t>
            </a:r>
            <a:endParaRPr lang="en-US" dirty="0">
              <a:solidFill>
                <a:srgbClr val="191919"/>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F64424-C0A5-2E5A-659E-DFA2CB328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6914"/>
            <a:ext cx="11734800" cy="6438900"/>
          </a:xfrm>
          <a:prstGeom prst="rect">
            <a:avLst/>
          </a:prstGeom>
        </p:spPr>
      </p:pic>
    </p:spTree>
    <p:extLst>
      <p:ext uri="{BB962C8B-B14F-4D97-AF65-F5344CB8AC3E}">
        <p14:creationId xmlns:p14="http://schemas.microsoft.com/office/powerpoint/2010/main" val="3883872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EAE61E-3F04-198B-0355-05FD339BE7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086" y="147606"/>
            <a:ext cx="10027297" cy="6413500"/>
          </a:xfrm>
          <a:prstGeom prst="rect">
            <a:avLst/>
          </a:prstGeom>
        </p:spPr>
      </p:pic>
    </p:spTree>
    <p:extLst>
      <p:ext uri="{BB962C8B-B14F-4D97-AF65-F5344CB8AC3E}">
        <p14:creationId xmlns:p14="http://schemas.microsoft.com/office/powerpoint/2010/main" val="3460807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1A332A-64E4-A52A-4A5E-B45A051FA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209" y="203200"/>
            <a:ext cx="11495314" cy="6451600"/>
          </a:xfrm>
          <a:prstGeom prst="rect">
            <a:avLst/>
          </a:prstGeom>
        </p:spPr>
      </p:pic>
    </p:spTree>
    <p:extLst>
      <p:ext uri="{BB962C8B-B14F-4D97-AF65-F5344CB8AC3E}">
        <p14:creationId xmlns:p14="http://schemas.microsoft.com/office/powerpoint/2010/main" val="2291783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7BF30-FD5B-6BF5-1D80-BCD888EE6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658"/>
            <a:ext cx="12192000" cy="6464684"/>
          </a:xfrm>
          <a:prstGeom prst="rect">
            <a:avLst/>
          </a:prstGeom>
        </p:spPr>
      </p:pic>
    </p:spTree>
    <p:extLst>
      <p:ext uri="{BB962C8B-B14F-4D97-AF65-F5344CB8AC3E}">
        <p14:creationId xmlns:p14="http://schemas.microsoft.com/office/powerpoint/2010/main" val="3082824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89A30-6BC2-0692-2C46-F4D930F92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66" y="219075"/>
            <a:ext cx="11122091" cy="6419850"/>
          </a:xfrm>
          <a:prstGeom prst="rect">
            <a:avLst/>
          </a:prstGeom>
        </p:spPr>
      </p:pic>
    </p:spTree>
    <p:extLst>
      <p:ext uri="{BB962C8B-B14F-4D97-AF65-F5344CB8AC3E}">
        <p14:creationId xmlns:p14="http://schemas.microsoft.com/office/powerpoint/2010/main" val="5751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87AB-23E5-FCDC-25D3-AA3660C68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200"/>
            <a:ext cx="12192000" cy="6451600"/>
          </a:xfrm>
          <a:prstGeom prst="rect">
            <a:avLst/>
          </a:prstGeom>
        </p:spPr>
      </p:pic>
    </p:spTree>
    <p:extLst>
      <p:ext uri="{BB962C8B-B14F-4D97-AF65-F5344CB8AC3E}">
        <p14:creationId xmlns:p14="http://schemas.microsoft.com/office/powerpoint/2010/main" val="2272478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72843-4B9A-EE56-1296-7C93F097E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25"/>
            <a:ext cx="12192000" cy="6457950"/>
          </a:xfrm>
          <a:prstGeom prst="rect">
            <a:avLst/>
          </a:prstGeom>
        </p:spPr>
      </p:pic>
    </p:spTree>
    <p:extLst>
      <p:ext uri="{BB962C8B-B14F-4D97-AF65-F5344CB8AC3E}">
        <p14:creationId xmlns:p14="http://schemas.microsoft.com/office/powerpoint/2010/main" val="664075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C876A9-77AC-F1CF-FDA0-BE95C3867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075"/>
            <a:ext cx="12192000" cy="6419850"/>
          </a:xfrm>
          <a:prstGeom prst="rect">
            <a:avLst/>
          </a:prstGeom>
        </p:spPr>
      </p:pic>
    </p:spTree>
    <p:extLst>
      <p:ext uri="{BB962C8B-B14F-4D97-AF65-F5344CB8AC3E}">
        <p14:creationId xmlns:p14="http://schemas.microsoft.com/office/powerpoint/2010/main" val="2664773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7D86D4-D73D-5CB2-E9B6-3C304374C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025"/>
            <a:ext cx="12192000" cy="6457950"/>
          </a:xfrm>
          <a:prstGeom prst="rect">
            <a:avLst/>
          </a:prstGeom>
        </p:spPr>
      </p:pic>
    </p:spTree>
    <p:extLst>
      <p:ext uri="{BB962C8B-B14F-4D97-AF65-F5344CB8AC3E}">
        <p14:creationId xmlns:p14="http://schemas.microsoft.com/office/powerpoint/2010/main" val="1436074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60328E-C889-8B37-FE85-AA348FCCC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5796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903117" cy="6858000"/>
            <a:chOff x="0" y="0"/>
            <a:chExt cx="1937034" cy="2709333"/>
          </a:xfrm>
        </p:grpSpPr>
        <p:sp>
          <p:nvSpPr>
            <p:cNvPr id="3" name="Freeform 3"/>
            <p:cNvSpPr/>
            <p:nvPr/>
          </p:nvSpPr>
          <p:spPr>
            <a:xfrm>
              <a:off x="0" y="0"/>
              <a:ext cx="1937034" cy="2709333"/>
            </a:xfrm>
            <a:custGeom>
              <a:avLst/>
              <a:gdLst/>
              <a:ahLst/>
              <a:cxnLst/>
              <a:rect l="l" t="t" r="r" b="b"/>
              <a:pathLst>
                <a:path w="1937034" h="2709333">
                  <a:moveTo>
                    <a:pt x="0" y="0"/>
                  </a:moveTo>
                  <a:lnTo>
                    <a:pt x="1937034" y="0"/>
                  </a:lnTo>
                  <a:lnTo>
                    <a:pt x="1937034" y="2709333"/>
                  </a:lnTo>
                  <a:lnTo>
                    <a:pt x="0" y="2709333"/>
                  </a:lnTo>
                  <a:close/>
                </a:path>
              </a:pathLst>
            </a:custGeom>
            <a:solidFill>
              <a:srgbClr val="FCD5CE"/>
            </a:solidFill>
          </p:spPr>
        </p:sp>
        <p:sp>
          <p:nvSpPr>
            <p:cNvPr id="4" name="TextBox 4"/>
            <p:cNvSpPr txBox="1"/>
            <p:nvPr/>
          </p:nvSpPr>
          <p:spPr>
            <a:xfrm>
              <a:off x="0" y="-47625"/>
              <a:ext cx="812800" cy="860425"/>
            </a:xfrm>
            <a:prstGeom prst="rect">
              <a:avLst/>
            </a:prstGeom>
          </p:spPr>
          <p:txBody>
            <a:bodyPr lIns="33867" tIns="33867" rIns="33867" bIns="33867" rtlCol="0" anchor="ctr"/>
            <a:lstStyle/>
            <a:p>
              <a:pPr algn="ctr">
                <a:lnSpc>
                  <a:spcPts val="2239"/>
                </a:lnSpc>
              </a:pPr>
              <a:endParaRPr sz="1200"/>
            </a:p>
          </p:txBody>
        </p:sp>
      </p:grpSp>
      <p:sp>
        <p:nvSpPr>
          <p:cNvPr id="8" name="TextBox 8"/>
          <p:cNvSpPr txBox="1"/>
          <p:nvPr/>
        </p:nvSpPr>
        <p:spPr>
          <a:xfrm>
            <a:off x="654589" y="2057400"/>
            <a:ext cx="3593938" cy="2462213"/>
          </a:xfrm>
          <a:prstGeom prst="rect">
            <a:avLst/>
          </a:prstGeom>
        </p:spPr>
        <p:txBody>
          <a:bodyPr wrap="square" lIns="0" tIns="0" rIns="0" bIns="0" rtlCol="0" anchor="t">
            <a:spAutoFit/>
          </a:bodyPr>
          <a:lstStyle/>
          <a:p>
            <a:pPr algn="ctr">
              <a:lnSpc>
                <a:spcPts val="9600"/>
              </a:lnSpc>
              <a:spcBef>
                <a:spcPct val="0"/>
              </a:spcBef>
            </a:pPr>
            <a:r>
              <a:rPr lang="en-US" sz="8000" dirty="0">
                <a:solidFill>
                  <a:srgbClr val="191919"/>
                </a:solidFill>
                <a:latin typeface="Amatic SC"/>
              </a:rPr>
              <a:t>Problem statement</a:t>
            </a:r>
          </a:p>
        </p:txBody>
      </p:sp>
      <p:grpSp>
        <p:nvGrpSpPr>
          <p:cNvPr id="9" name="Group 9"/>
          <p:cNvGrpSpPr/>
          <p:nvPr/>
        </p:nvGrpSpPr>
        <p:grpSpPr>
          <a:xfrm>
            <a:off x="5350004" y="294481"/>
            <a:ext cx="6238584" cy="5885457"/>
            <a:chOff x="0" y="-3153101"/>
            <a:chExt cx="12477168" cy="11770916"/>
          </a:xfrm>
        </p:grpSpPr>
        <p:sp>
          <p:nvSpPr>
            <p:cNvPr id="10" name="TextBox 10"/>
            <p:cNvSpPr txBox="1"/>
            <p:nvPr/>
          </p:nvSpPr>
          <p:spPr>
            <a:xfrm>
              <a:off x="0" y="-3153101"/>
              <a:ext cx="12477168" cy="11770916"/>
            </a:xfrm>
            <a:prstGeom prst="rect">
              <a:avLst/>
            </a:prstGeom>
          </p:spPr>
          <p:txBody>
            <a:bodyPr wrap="square" lIns="0" tIns="0" rIns="0" bIns="0" rtlCol="0" anchor="t">
              <a:spAutoFit/>
            </a:bodyPr>
            <a:lstStyle/>
            <a:p>
              <a:pPr algn="just">
                <a:lnSpc>
                  <a:spcPct val="115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develop a Milk and Dairy Management system for the aid of Milk and Dairy product sellers and  customers . The Milk and Dairy Management system will provide a best user interface to maintain the admin , user , product details. Just by filing details to the  form provided by this aid, the system will be able to store all details of the milk and dairy products , the admin details , the user details ,the worker details And when an worker , admin , user wants to leave the job, the entire details of the particular input given can be removed from the available database . And the admin , user , product details can be fetched easily just by clicking the view details button . This system will also help in monitoring and calculating the bill of the products bought by the customer and the product generated . This interface helps in providing a better application and gives a overall good system to maintain the details about the people involved in the milk and dairy management system and also reduces the manual work of seller by generating bill and updating the product status.</a:t>
              </a:r>
            </a:p>
            <a:p>
              <a:pPr>
                <a:lnSpc>
                  <a:spcPts val="3033"/>
                </a:lnSpc>
              </a:pPr>
              <a:endParaRPr lang="en-US" sz="2333" dirty="0">
                <a:solidFill>
                  <a:srgbClr val="191919"/>
                </a:solidFill>
                <a:latin typeface="Pangolin"/>
              </a:endParaRPr>
            </a:p>
          </p:txBody>
        </p:sp>
        <p:sp>
          <p:nvSpPr>
            <p:cNvPr id="11" name="TextBox 11"/>
            <p:cNvSpPr txBox="1"/>
            <p:nvPr/>
          </p:nvSpPr>
          <p:spPr>
            <a:xfrm>
              <a:off x="0" y="3155618"/>
              <a:ext cx="9831956" cy="555280"/>
            </a:xfrm>
            <a:prstGeom prst="rect">
              <a:avLst/>
            </a:prstGeom>
          </p:spPr>
          <p:txBody>
            <a:bodyPr lIns="0" tIns="0" rIns="0" bIns="0" rtlCol="0" anchor="t">
              <a:spAutoFit/>
            </a:bodyPr>
            <a:lstStyle/>
            <a:p>
              <a:pPr marL="359851" lvl="1" indent="-179926">
                <a:lnSpc>
                  <a:spcPts val="2333"/>
                </a:lnSpc>
                <a:buFont typeface="Arial"/>
                <a:buChar char="•"/>
              </a:pPr>
              <a:endParaRPr lang="en-US" sz="1667" dirty="0">
                <a:solidFill>
                  <a:srgbClr val="191919"/>
                </a:solidFill>
                <a:latin typeface="Pangolin"/>
              </a:endParaRPr>
            </a:p>
          </p:txBody>
        </p:sp>
        <p:sp>
          <p:nvSpPr>
            <p:cNvPr id="12" name="TextBox 12"/>
            <p:cNvSpPr txBox="1"/>
            <p:nvPr/>
          </p:nvSpPr>
          <p:spPr>
            <a:xfrm>
              <a:off x="261322" y="4919339"/>
              <a:ext cx="8215594" cy="953338"/>
            </a:xfrm>
            <a:prstGeom prst="rect">
              <a:avLst/>
            </a:prstGeom>
          </p:spPr>
          <p:txBody>
            <a:bodyPr lIns="0" tIns="0" rIns="0" bIns="0" rtlCol="0" anchor="t">
              <a:spAutoFit/>
            </a:bodyPr>
            <a:lstStyle/>
            <a:p>
              <a:pPr>
                <a:lnSpc>
                  <a:spcPts val="3900"/>
                </a:lnSpc>
                <a:spcBef>
                  <a:spcPct val="0"/>
                </a:spcBef>
              </a:pPr>
              <a:r>
                <a:rPr lang="en-US" sz="2999" dirty="0">
                  <a:solidFill>
                    <a:srgbClr val="191919"/>
                  </a:solidFill>
                  <a:latin typeface="Pangolin"/>
                </a:rPr>
                <a:t> </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8074BB-D4E6-EF8E-7DEA-0170F4B98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1"/>
            <a:ext cx="12192000" cy="6858000"/>
          </a:xfrm>
          <a:prstGeom prst="rect">
            <a:avLst/>
          </a:prstGeom>
        </p:spPr>
      </p:pic>
    </p:spTree>
    <p:extLst>
      <p:ext uri="{BB962C8B-B14F-4D97-AF65-F5344CB8AC3E}">
        <p14:creationId xmlns:p14="http://schemas.microsoft.com/office/powerpoint/2010/main" val="2834761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2B8071-6731-A2BA-E295-E598383CF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4110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77C022-A6E2-3B4A-E062-48A53AE55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3617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FD1B7-252D-7553-503B-430DEDE35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5323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DF73B-1D46-C238-C64E-436D73B17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28060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5E5B29-7F1A-AEF9-CCC0-1F5ABF7C5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88689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BD832-9B7B-0948-FDB6-317939864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8615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D14FA1-F5AA-D87B-D8B4-35C4EAC44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88087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BB78F-87DD-068A-162C-953C0D457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4800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E8749-DD68-472C-5DB6-FFAD6E289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403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srcRect/>
          <a:stretch>
            <a:fillRect/>
          </a:stretch>
        </p:blipFill>
        <p:spPr>
          <a:xfrm>
            <a:off x="1574751" y="2303609"/>
            <a:ext cx="1668326" cy="1251244"/>
          </a:xfrm>
          <a:prstGeom prst="rect">
            <a:avLst/>
          </a:prstGeom>
        </p:spPr>
      </p:pic>
      <p:grpSp>
        <p:nvGrpSpPr>
          <p:cNvPr id="3" name="Group 3"/>
          <p:cNvGrpSpPr/>
          <p:nvPr/>
        </p:nvGrpSpPr>
        <p:grpSpPr>
          <a:xfrm>
            <a:off x="3756946" y="1941776"/>
            <a:ext cx="3545620" cy="3226154"/>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EDEB"/>
            </a:solidFill>
          </p:spPr>
        </p:sp>
        <p:sp>
          <p:nvSpPr>
            <p:cNvPr id="5" name="TextBox 5"/>
            <p:cNvSpPr txBox="1"/>
            <p:nvPr/>
          </p:nvSpPr>
          <p:spPr>
            <a:xfrm>
              <a:off x="76200" y="-9525"/>
              <a:ext cx="660400" cy="746125"/>
            </a:xfrm>
            <a:prstGeom prst="rect">
              <a:avLst/>
            </a:prstGeom>
          </p:spPr>
          <p:txBody>
            <a:bodyPr lIns="33867" tIns="33867" rIns="33867" bIns="33867" rtlCol="0" anchor="ctr"/>
            <a:lstStyle/>
            <a:p>
              <a:pPr algn="ctr">
                <a:lnSpc>
                  <a:spcPts val="4014"/>
                </a:lnSpc>
              </a:pPr>
              <a:endParaRPr sz="1200"/>
            </a:p>
          </p:txBody>
        </p:sp>
      </p:grpSp>
      <p:pic>
        <p:nvPicPr>
          <p:cNvPr id="6" name="Picture 6"/>
          <p:cNvPicPr>
            <a:picLocks noChangeAspect="1"/>
          </p:cNvPicPr>
          <p:nvPr/>
        </p:nvPicPr>
        <p:blipFill>
          <a:blip r:embed="rId2" cstate="print"/>
          <a:srcRect/>
          <a:stretch>
            <a:fillRect/>
          </a:stretch>
        </p:blipFill>
        <p:spPr>
          <a:xfrm>
            <a:off x="5261838" y="2303609"/>
            <a:ext cx="1668326" cy="1251244"/>
          </a:xfrm>
          <a:prstGeom prst="rect">
            <a:avLst/>
          </a:prstGeom>
        </p:spPr>
      </p:pic>
      <p:pic>
        <p:nvPicPr>
          <p:cNvPr id="10" name="Picture 10"/>
          <p:cNvPicPr>
            <a:picLocks noChangeAspect="1"/>
          </p:cNvPicPr>
          <p:nvPr/>
        </p:nvPicPr>
        <p:blipFill>
          <a:blip r:embed="rId2" cstate="print"/>
          <a:srcRect/>
          <a:stretch>
            <a:fillRect/>
          </a:stretch>
        </p:blipFill>
        <p:spPr>
          <a:xfrm>
            <a:off x="9015507" y="2303609"/>
            <a:ext cx="1668326" cy="1251244"/>
          </a:xfrm>
          <a:prstGeom prst="rect">
            <a:avLst/>
          </a:prstGeom>
        </p:spPr>
      </p:pic>
      <p:grpSp>
        <p:nvGrpSpPr>
          <p:cNvPr id="23" name="Group 23"/>
          <p:cNvGrpSpPr/>
          <p:nvPr/>
        </p:nvGrpSpPr>
        <p:grpSpPr>
          <a:xfrm>
            <a:off x="1301786" y="3919894"/>
            <a:ext cx="2057400" cy="368505"/>
            <a:chOff x="0" y="0"/>
            <a:chExt cx="812800" cy="145582"/>
          </a:xfrm>
        </p:grpSpPr>
        <p:sp>
          <p:nvSpPr>
            <p:cNvPr id="24" name="Freeform 24"/>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sp>
        <p:sp>
          <p:nvSpPr>
            <p:cNvPr id="25" name="TextBox 25"/>
            <p:cNvSpPr txBox="1"/>
            <p:nvPr/>
          </p:nvSpPr>
          <p:spPr>
            <a:xfrm>
              <a:off x="0" y="-47625"/>
              <a:ext cx="812800" cy="860425"/>
            </a:xfrm>
            <a:prstGeom prst="rect">
              <a:avLst/>
            </a:prstGeom>
          </p:spPr>
          <p:txBody>
            <a:bodyPr lIns="33867" tIns="33867" rIns="33867" bIns="33867" rtlCol="0" anchor="ctr"/>
            <a:lstStyle/>
            <a:p>
              <a:pPr algn="ctr">
                <a:lnSpc>
                  <a:spcPts val="1960"/>
                </a:lnSpc>
                <a:spcBef>
                  <a:spcPct val="0"/>
                </a:spcBef>
              </a:pPr>
              <a:endParaRPr lang="en-US" sz="1400" dirty="0">
                <a:solidFill>
                  <a:srgbClr val="242424"/>
                </a:solidFill>
                <a:latin typeface="Pangolin Bold"/>
              </a:endParaRPr>
            </a:p>
          </p:txBody>
        </p:sp>
      </p:grpSp>
      <p:grpSp>
        <p:nvGrpSpPr>
          <p:cNvPr id="26" name="Group 26"/>
          <p:cNvGrpSpPr/>
          <p:nvPr/>
        </p:nvGrpSpPr>
        <p:grpSpPr>
          <a:xfrm>
            <a:off x="5067300" y="3919894"/>
            <a:ext cx="2057400" cy="368505"/>
            <a:chOff x="0" y="0"/>
            <a:chExt cx="812800" cy="145582"/>
          </a:xfrm>
        </p:grpSpPr>
        <p:sp>
          <p:nvSpPr>
            <p:cNvPr id="27" name="Freeform 27"/>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a:noFill/>
            </a:ln>
          </p:spPr>
        </p:sp>
        <p:sp>
          <p:nvSpPr>
            <p:cNvPr id="28" name="TextBox 28"/>
            <p:cNvSpPr txBox="1"/>
            <p:nvPr/>
          </p:nvSpPr>
          <p:spPr>
            <a:xfrm>
              <a:off x="0" y="-47625"/>
              <a:ext cx="812800" cy="860425"/>
            </a:xfrm>
            <a:prstGeom prst="rect">
              <a:avLst/>
            </a:prstGeom>
          </p:spPr>
          <p:txBody>
            <a:bodyPr lIns="33867" tIns="33867" rIns="33867" bIns="33867" rtlCol="0" anchor="ctr"/>
            <a:lstStyle/>
            <a:p>
              <a:pPr algn="ctr">
                <a:lnSpc>
                  <a:spcPts val="1960"/>
                </a:lnSpc>
                <a:spcBef>
                  <a:spcPct val="0"/>
                </a:spcBef>
              </a:pPr>
              <a:endParaRPr lang="en-US" sz="1400" dirty="0">
                <a:solidFill>
                  <a:srgbClr val="242424"/>
                </a:solidFill>
                <a:latin typeface="Pangolin Bold"/>
              </a:endParaRPr>
            </a:p>
          </p:txBody>
        </p:sp>
      </p:grpSp>
      <p:grpSp>
        <p:nvGrpSpPr>
          <p:cNvPr id="29" name="Group 29"/>
          <p:cNvGrpSpPr/>
          <p:nvPr/>
        </p:nvGrpSpPr>
        <p:grpSpPr>
          <a:xfrm>
            <a:off x="8820969" y="3919894"/>
            <a:ext cx="2057400" cy="368505"/>
            <a:chOff x="0" y="0"/>
            <a:chExt cx="812800" cy="145582"/>
          </a:xfrm>
        </p:grpSpPr>
        <p:sp>
          <p:nvSpPr>
            <p:cNvPr id="30" name="Freeform 30"/>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a:noFill/>
            </a:ln>
          </p:spPr>
        </p:sp>
        <p:sp>
          <p:nvSpPr>
            <p:cNvPr id="31" name="TextBox 31"/>
            <p:cNvSpPr txBox="1"/>
            <p:nvPr/>
          </p:nvSpPr>
          <p:spPr>
            <a:xfrm>
              <a:off x="0" y="-47625"/>
              <a:ext cx="812800" cy="860425"/>
            </a:xfrm>
            <a:prstGeom prst="rect">
              <a:avLst/>
            </a:prstGeom>
          </p:spPr>
          <p:txBody>
            <a:bodyPr lIns="33867" tIns="33867" rIns="33867" bIns="33867" rtlCol="0" anchor="ctr"/>
            <a:lstStyle/>
            <a:p>
              <a:pPr algn="ctr">
                <a:lnSpc>
                  <a:spcPts val="1960"/>
                </a:lnSpc>
                <a:spcBef>
                  <a:spcPct val="0"/>
                </a:spcBef>
              </a:pPr>
              <a:endParaRPr lang="en-US" sz="1400" dirty="0">
                <a:solidFill>
                  <a:srgbClr val="242424"/>
                </a:solidFill>
                <a:latin typeface="Pangolin Bold"/>
              </a:endParaRPr>
            </a:p>
          </p:txBody>
        </p:sp>
      </p:grpSp>
      <p:sp>
        <p:nvSpPr>
          <p:cNvPr id="35" name="TextBox 35"/>
          <p:cNvSpPr txBox="1"/>
          <p:nvPr/>
        </p:nvSpPr>
        <p:spPr>
          <a:xfrm>
            <a:off x="1503819" y="472269"/>
            <a:ext cx="9184363" cy="1192634"/>
          </a:xfrm>
          <a:prstGeom prst="rect">
            <a:avLst/>
          </a:prstGeom>
        </p:spPr>
        <p:txBody>
          <a:bodyPr lIns="0" tIns="0" rIns="0" bIns="0" rtlCol="0" anchor="t">
            <a:spAutoFit/>
          </a:bodyPr>
          <a:lstStyle/>
          <a:p>
            <a:pPr algn="ctr">
              <a:lnSpc>
                <a:spcPts val="9280"/>
              </a:lnSpc>
              <a:spcBef>
                <a:spcPct val="0"/>
              </a:spcBef>
            </a:pPr>
            <a:r>
              <a:rPr lang="en-US" sz="8000" dirty="0">
                <a:solidFill>
                  <a:srgbClr val="242424"/>
                </a:solidFill>
                <a:latin typeface="Amatic SC"/>
              </a:rPr>
              <a:t>SYSTEM REQUIREMENTS</a:t>
            </a:r>
          </a:p>
        </p:txBody>
      </p:sp>
      <p:sp>
        <p:nvSpPr>
          <p:cNvPr id="36" name="TextBox 36"/>
          <p:cNvSpPr txBox="1"/>
          <p:nvPr/>
        </p:nvSpPr>
        <p:spPr>
          <a:xfrm>
            <a:off x="4266629" y="3174020"/>
            <a:ext cx="3599077" cy="611578"/>
          </a:xfrm>
          <a:prstGeom prst="rect">
            <a:avLst/>
          </a:prstGeom>
        </p:spPr>
        <p:txBody>
          <a:bodyPr wrap="square" lIns="0" tIns="0" rIns="0" bIns="0" rtlCol="0" anchor="t">
            <a:spAutoFit/>
          </a:bodyPr>
          <a:lstStyle/>
          <a:p>
            <a:pPr marL="374650" indent="-285750">
              <a:lnSpc>
                <a:spcPct val="115000"/>
              </a:lnSpc>
              <a:buFont typeface="Arial" panose="020B0604020202020204" pitchFamily="34" charset="0"/>
              <a:buChar char="•"/>
            </a:pPr>
            <a:r>
              <a:rPr lang="en-US" sz="1800" dirty="0" err="1">
                <a:effectLst/>
                <a:latin typeface="Times New Roman" panose="02020603050405020304" pitchFamily="18" charset="0"/>
                <a:ea typeface="Times New Roman" panose="02020603050405020304" pitchFamily="18" charset="0"/>
              </a:rPr>
              <a:t>MySql</a:t>
            </a:r>
            <a:r>
              <a:rPr lang="en-US" sz="1800" dirty="0">
                <a:effectLst/>
                <a:latin typeface="Times New Roman" panose="02020603050405020304" pitchFamily="18" charset="0"/>
                <a:ea typeface="Times New Roman" panose="02020603050405020304" pitchFamily="18" charset="0"/>
              </a:rPr>
              <a:t> database connector.</a:t>
            </a:r>
            <a:endParaRPr lang="en-IN" sz="1800" dirty="0">
              <a:effectLst/>
              <a:latin typeface="Times New Roman" panose="02020603050405020304" pitchFamily="18" charset="0"/>
              <a:ea typeface="Times New Roman" panose="02020603050405020304" pitchFamily="18" charset="0"/>
            </a:endParaRPr>
          </a:p>
          <a:p>
            <a:pPr marL="374650" indent="-285750">
              <a:lnSpc>
                <a:spcPct val="115000"/>
              </a:lnSpc>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Visual Studio code.</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642FCE-4F3E-B506-4D96-4C015F0DF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23823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52789-239D-7347-C621-097DB4548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0872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F3629F-9EA4-AC58-28F6-80A7C79A6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3895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77DE6-781D-53CD-7F18-E81902F1D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273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AA429-A89B-1336-FA3E-6FFF0A3D7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6873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FC292-A7E7-BDD4-1C81-638C208DE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95704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6CE324-BC94-1138-2DF4-D7CA13194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555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BE836-A7F3-BAF3-60F1-0CD02097B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9101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9BF7B8-70E2-27CF-2AED-25ED76200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72216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5B8071-6154-36B0-E1FC-3E15A0409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955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B77D3-A233-291D-B3ED-2B4D24E2D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612"/>
            <a:ext cx="12192000" cy="6195527"/>
          </a:xfrm>
          <a:prstGeom prst="rect">
            <a:avLst/>
          </a:prstGeom>
        </p:spPr>
      </p:pic>
    </p:spTree>
    <p:extLst>
      <p:ext uri="{BB962C8B-B14F-4D97-AF65-F5344CB8AC3E}">
        <p14:creationId xmlns:p14="http://schemas.microsoft.com/office/powerpoint/2010/main" val="1640606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71D4D-95E2-5F5F-BFAD-52A26D6FB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2900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A99C5-27CA-3F74-7E0F-0750DAAF7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740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BFAF1-9D3D-AB10-1B5C-334202610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940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990286-E1C8-71B9-0D34-04BF37B6E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97580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7BBBAA-5CCA-A5DC-9A76-DDA03317D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1066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8DACF-3352-9D85-92DC-EF53305C6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1046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B13E13-7E89-27A7-3795-93F3757EA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39085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FD7892-8250-E8F0-8838-2F0CCE3F8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3458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988B8-1D45-C531-F266-ED9E42EFE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7789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A8DAA5-889F-D80C-04E4-EE7716C5A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79814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159" y="435872"/>
            <a:ext cx="7770608" cy="6142209"/>
          </a:xfrm>
          <a:prstGeom prst="rect">
            <a:avLst/>
          </a:prstGeom>
        </p:spPr>
      </p:pic>
      <p:sp>
        <p:nvSpPr>
          <p:cNvPr id="3" name="TextBox 3"/>
          <p:cNvSpPr txBox="1"/>
          <p:nvPr/>
        </p:nvSpPr>
        <p:spPr>
          <a:xfrm>
            <a:off x="1011017" y="649775"/>
            <a:ext cx="5944146" cy="7211718"/>
          </a:xfrm>
          <a:prstGeom prst="rect">
            <a:avLst/>
          </a:prstGeom>
        </p:spPr>
        <p:txBody>
          <a:bodyPr lIns="0" tIns="0" rIns="0" bIns="0" rtlCol="0" anchor="t">
            <a:spAutoFit/>
          </a:bodyPr>
          <a:lstStyle/>
          <a:p>
            <a:pPr>
              <a:lnSpc>
                <a:spcPts val="12800"/>
              </a:lnSpc>
            </a:pPr>
            <a:r>
              <a:rPr lang="en-US" sz="10667" dirty="0">
                <a:solidFill>
                  <a:srgbClr val="191919"/>
                </a:solidFill>
                <a:latin typeface="Amatic SC"/>
              </a:rPr>
              <a:t>Schema design</a:t>
            </a:r>
          </a:p>
          <a:p>
            <a:pPr marR="1117600" lvl="2">
              <a:lnSpc>
                <a:spcPct val="111000"/>
              </a:lnSpc>
              <a:spcAft>
                <a:spcPts val="85"/>
              </a:spcAft>
            </a:pPr>
            <a:r>
              <a:rPr lang="en-IN" sz="2800" u="sng" dirty="0">
                <a:effectLst/>
                <a:latin typeface="Times New Roman" panose="02020603050405020304" pitchFamily="18" charset="0"/>
                <a:ea typeface="Calibri" panose="020F0502020204030204" pitchFamily="34" charset="0"/>
                <a:cs typeface="Times New Roman" panose="02020603050405020304" pitchFamily="18" charset="0"/>
              </a:rPr>
              <a:t>ENTITES</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1117600" lvl="2" indent="-342900">
              <a:lnSpc>
                <a:spcPct val="111000"/>
              </a:lnSpc>
              <a:spcAft>
                <a:spcPts val="85"/>
              </a:spcAft>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Admin</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1117600" lvl="2" indent="-342900">
              <a:lnSpc>
                <a:spcPct val="111000"/>
              </a:lnSpc>
              <a:spcAft>
                <a:spcPts val="85"/>
              </a:spcAft>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Product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1117600" lvl="2" indent="-342900">
              <a:lnSpc>
                <a:spcPct val="111000"/>
              </a:lnSpc>
              <a:spcAft>
                <a:spcPts val="85"/>
              </a:spcAft>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Livestock</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1117600" lvl="2" indent="-342900">
              <a:lnSpc>
                <a:spcPct val="111000"/>
              </a:lnSpc>
              <a:spcAft>
                <a:spcPts val="85"/>
              </a:spcAft>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Livestock _ diagnosis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1117600" lvl="2" indent="-342900">
              <a:lnSpc>
                <a:spcPct val="111000"/>
              </a:lnSpc>
              <a:spcAft>
                <a:spcPts val="85"/>
              </a:spcAft>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Bill</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1117600" lvl="2" indent="-342900">
              <a:lnSpc>
                <a:spcPct val="111000"/>
              </a:lnSpc>
              <a:spcAft>
                <a:spcPts val="85"/>
              </a:spcAft>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Worker</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1117600" lvl="2" indent="-342900">
              <a:lnSpc>
                <a:spcPct val="111000"/>
              </a:lnSpc>
              <a:spcAft>
                <a:spcPts val="85"/>
              </a:spcAft>
              <a:buFont typeface="Symbol" panose="05050102010706020507" pitchFamily="18" charset="2"/>
              <a:buChar char=""/>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User</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2800"/>
              </a:lnSpc>
            </a:pPr>
            <a:endParaRPr lang="en-US" sz="10667" dirty="0">
              <a:solidFill>
                <a:srgbClr val="191919"/>
              </a:solidFill>
              <a:latin typeface="Amatic SC"/>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A4787-1B0D-6360-C60A-6ABDECEF8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5993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21A909-646D-36CC-2490-E6B0FC2A2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300000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20C06-8332-F947-DC43-48CD792BA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80949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2AFF6D-5547-9085-0BD0-8E5891A14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1"/>
            <a:ext cx="12192000" cy="6858000"/>
          </a:xfrm>
          <a:prstGeom prst="rect">
            <a:avLst/>
          </a:prstGeom>
        </p:spPr>
      </p:pic>
    </p:spTree>
    <p:extLst>
      <p:ext uri="{BB962C8B-B14F-4D97-AF65-F5344CB8AC3E}">
        <p14:creationId xmlns:p14="http://schemas.microsoft.com/office/powerpoint/2010/main" val="3083975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6ACD3-AB27-EFCA-0179-8D8163621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2366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E9438-1E1E-FAE5-C29E-1E4A607DA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9478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F6824F-1741-DE90-7709-11D24854C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07185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63B2F-80BA-2D57-1292-66F9DB673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17222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59E77-5539-8B53-3E15-2DD226C80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18451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55AFA-72E3-7F98-4642-D6A225A53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1766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89DBB-C4E9-C93E-F902-FBBBF89AA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11" y="719855"/>
            <a:ext cx="11278577" cy="5418290"/>
          </a:xfrm>
          <a:prstGeom prst="rect">
            <a:avLst/>
          </a:prstGeom>
        </p:spPr>
      </p:pic>
    </p:spTree>
    <p:extLst>
      <p:ext uri="{BB962C8B-B14F-4D97-AF65-F5344CB8AC3E}">
        <p14:creationId xmlns:p14="http://schemas.microsoft.com/office/powerpoint/2010/main" val="20956779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E1DA2-9E15-0319-00AA-D69769798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49852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29086-35E0-A6B9-79F6-961B39A28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210158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F73A0-8D87-A7A9-FBDE-D50F7EED3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50134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A48FF3-D701-7300-3D8D-4760C6883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5958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08948-22CE-1319-2F85-6ED95C86B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433343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C1F79A-C44A-9457-7571-F8652A885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761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1D1A4-4AB6-AF02-8ED2-C25A0A0AF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74539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0AD900-8F5C-C5F6-9FCF-44E37806E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62810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6DE38-0DDF-5808-9DEC-DF79BD9B5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10478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AEA169-25C0-4D6C-EDF2-8775FB28D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8271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D8897-B66F-ACC4-789D-2C1F9075F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91" y="776481"/>
            <a:ext cx="4512433" cy="1976050"/>
          </a:xfrm>
          <a:prstGeom prst="rect">
            <a:avLst/>
          </a:prstGeom>
        </p:spPr>
      </p:pic>
      <p:pic>
        <p:nvPicPr>
          <p:cNvPr id="5" name="Picture 4">
            <a:extLst>
              <a:ext uri="{FF2B5EF4-FFF2-40B4-BE49-F238E27FC236}">
                <a16:creationId xmlns:a16="http://schemas.microsoft.com/office/drawing/2014/main" id="{CC0201A0-2965-A9EC-387E-CD77B4502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91" y="3674300"/>
            <a:ext cx="4512433" cy="1976050"/>
          </a:xfrm>
          <a:prstGeom prst="rect">
            <a:avLst/>
          </a:prstGeom>
        </p:spPr>
      </p:pic>
      <p:pic>
        <p:nvPicPr>
          <p:cNvPr id="9" name="Picture 8">
            <a:extLst>
              <a:ext uri="{FF2B5EF4-FFF2-40B4-BE49-F238E27FC236}">
                <a16:creationId xmlns:a16="http://schemas.microsoft.com/office/drawing/2014/main" id="{5D4670C2-A31D-BD6E-6BC6-3D09BF83A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505" y="776481"/>
            <a:ext cx="4853235" cy="1903654"/>
          </a:xfrm>
          <a:prstGeom prst="rect">
            <a:avLst/>
          </a:prstGeom>
        </p:spPr>
      </p:pic>
      <p:pic>
        <p:nvPicPr>
          <p:cNvPr id="11" name="Picture 10">
            <a:extLst>
              <a:ext uri="{FF2B5EF4-FFF2-40B4-BE49-F238E27FC236}">
                <a16:creationId xmlns:a16="http://schemas.microsoft.com/office/drawing/2014/main" id="{C6B91346-BA45-943F-B886-18FDA946E0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3189" y="3674300"/>
            <a:ext cx="4334922" cy="1976050"/>
          </a:xfrm>
          <a:prstGeom prst="rect">
            <a:avLst/>
          </a:prstGeom>
        </p:spPr>
      </p:pic>
    </p:spTree>
    <p:extLst>
      <p:ext uri="{BB962C8B-B14F-4D97-AF65-F5344CB8AC3E}">
        <p14:creationId xmlns:p14="http://schemas.microsoft.com/office/powerpoint/2010/main" val="25080878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8E259-CB19-E4B1-7F2B-DFA9A0BAA8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15418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BCF8E-D372-0177-6A81-3E092C450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5028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CE9CD-1260-622C-8048-B4F6F39F9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9530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517</Words>
  <Application>Microsoft Office PowerPoint</Application>
  <PresentationFormat>Widescreen</PresentationFormat>
  <Paragraphs>32</Paragraphs>
  <Slides>92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Amatic SC</vt:lpstr>
      <vt:lpstr>Arial</vt:lpstr>
      <vt:lpstr>Calibri</vt:lpstr>
      <vt:lpstr>Calibri Light</vt:lpstr>
      <vt:lpstr>Pangolin</vt:lpstr>
      <vt:lpstr>Pangolin Bold</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Dharshini R</dc:creator>
  <cp:lastModifiedBy>Dharshini R</cp:lastModifiedBy>
  <cp:revision>3</cp:revision>
  <dcterms:created xsi:type="dcterms:W3CDTF">2022-12-10T00:15:25Z</dcterms:created>
  <dcterms:modified xsi:type="dcterms:W3CDTF">2022-12-10T03:38:31Z</dcterms:modified>
</cp:coreProperties>
</file>